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57" r:id="rId10"/>
    <p:sldId id="258" r:id="rId11"/>
    <p:sldId id="27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06"/>
    <p:restoredTop sz="94617"/>
  </p:normalViewPr>
  <p:slideViewPr>
    <p:cSldViewPr snapToGrid="0" snapToObjects="1">
      <p:cViewPr varScale="1">
        <p:scale>
          <a:sx n="76" d="100"/>
          <a:sy n="76" d="100"/>
        </p:scale>
        <p:origin x="13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0.tiff"/><Relationship Id="rId7" Type="http://schemas.openxmlformats.org/officeDocument/2006/relationships/image" Target="../media/image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5C121-6705-1F44-A110-34073B0318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14: Review</a:t>
            </a:r>
          </a:p>
        </p:txBody>
      </p:sp>
    </p:spTree>
    <p:extLst>
      <p:ext uri="{BB962C8B-B14F-4D97-AF65-F5344CB8AC3E}">
        <p14:creationId xmlns:p14="http://schemas.microsoft.com/office/powerpoint/2010/main" val="1729498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A5321-2A90-044C-BD9C-56F5B265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" y="365126"/>
            <a:ext cx="8856921" cy="1325563"/>
          </a:xfrm>
        </p:spPr>
        <p:txBody>
          <a:bodyPr/>
          <a:lstStyle/>
          <a:p>
            <a:r>
              <a:rPr lang="en-US" dirty="0"/>
              <a:t>Match the ACF to the Spectral Density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C3B63-0DC7-9E49-849A-3832B0332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99" y="2205664"/>
            <a:ext cx="1919635" cy="1164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6DCE2-71CC-D24C-8F55-5D5A67C65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083" y="2205664"/>
            <a:ext cx="1919635" cy="1164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C46DF-A18B-2346-93BF-8E6F82C5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598" y="2205664"/>
            <a:ext cx="1919635" cy="1164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AEA3C-D513-1841-95D4-7DD02AB5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545" y="2205664"/>
            <a:ext cx="1919635" cy="1164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5FC300-8271-F74A-8DE9-E2E7E90EE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3322" y="4300279"/>
            <a:ext cx="1937156" cy="1175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173B06-A080-8A4A-AA8B-7E5270A8D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545" y="4300279"/>
            <a:ext cx="1937156" cy="1175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96F272-7A1E-4445-8D5E-A07424DD6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53" y="4300279"/>
            <a:ext cx="1937156" cy="1175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3FB6BB-7F2D-E54F-A9E2-91CEBA68BD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9836" y="4300279"/>
            <a:ext cx="1937157" cy="11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99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CBD3-6355-7F4F-BDAD-947A8AD3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</a:t>
            </a:r>
            <a:r>
              <a:rPr lang="en-US" dirty="0" err="1"/>
              <a:t>BreakOut</a:t>
            </a:r>
            <a:r>
              <a:rPr lang="en-US" dirty="0"/>
              <a:t>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C78F-B8C0-6A40-86A9-717BC4C9B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1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64270-4BD1-8442-BE30-0CA2244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90" y="365126"/>
            <a:ext cx="8835736" cy="1325563"/>
          </a:xfrm>
        </p:spPr>
        <p:txBody>
          <a:bodyPr/>
          <a:lstStyle/>
          <a:p>
            <a:r>
              <a:rPr lang="en-US" dirty="0"/>
              <a:t>Match the Realization to the ACF or Spectral Density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6379E-CDE2-FD4B-8332-F82385BF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0" y="1886688"/>
            <a:ext cx="2208934" cy="1340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96CA7-0AE1-AA44-B0AE-38CF5F12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924" y="1886688"/>
            <a:ext cx="2208934" cy="134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188F42-EFB1-D748-BA76-34C2BB8AB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58" y="1886688"/>
            <a:ext cx="2208934" cy="1340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CADD39-89A4-584E-A239-34D85D7CA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792" y="1886688"/>
            <a:ext cx="2208934" cy="1340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8A0E92-13E0-AD4F-806B-E1E11AD4D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09" y="4253753"/>
            <a:ext cx="2054295" cy="1246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F2E10D-B4AD-6B47-A308-F84893C72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8699" y="4207934"/>
            <a:ext cx="2054295" cy="1246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AD7C1-CAB5-374D-AB13-04170F779A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4868" y="4273364"/>
            <a:ext cx="2073045" cy="1257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38976-5842-B940-861B-47D4DDB98A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3802" y="4275766"/>
            <a:ext cx="2073045" cy="125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34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73B0-D34D-A64E-8F20-3E6EAEBF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612530"/>
          </a:xfrm>
        </p:spPr>
        <p:txBody>
          <a:bodyPr>
            <a:normAutofit fontScale="90000"/>
          </a:bodyPr>
          <a:lstStyle/>
          <a:p>
            <a:r>
              <a:rPr lang="en-US" dirty="0"/>
              <a:t>Which Set </a:t>
            </a:r>
            <a:r>
              <a:rPr lang="en-US"/>
              <a:t>of 4 </a:t>
            </a:r>
            <a:r>
              <a:rPr lang="en-US" dirty="0"/>
              <a:t>Realization Provides the Most Evidence that the data came from a stationary process?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9CD65-7752-B048-AE6F-0E1D91F6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46" y="2176721"/>
            <a:ext cx="3340691" cy="4535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C6407-A18B-274E-A07C-1445EDD6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04" y="2176721"/>
            <a:ext cx="3351324" cy="4550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FF694-93FE-934D-9C28-D717894D4E18}"/>
              </a:ext>
            </a:extLst>
          </p:cNvPr>
          <p:cNvSpPr txBox="1"/>
          <p:nvPr/>
        </p:nvSpPr>
        <p:spPr>
          <a:xfrm>
            <a:off x="2179674" y="2052084"/>
            <a:ext cx="49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1D7B5-1095-C248-BB46-AB0D46F35DB6}"/>
              </a:ext>
            </a:extLst>
          </p:cNvPr>
          <p:cNvSpPr txBox="1"/>
          <p:nvPr/>
        </p:nvSpPr>
        <p:spPr>
          <a:xfrm>
            <a:off x="6628366" y="2052084"/>
            <a:ext cx="27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74855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1E22-A8D8-A242-A60F-F43B7BB0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Criterion Favors Small Models (Models With Less Parameters)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A1C28-334B-D74A-885F-CB2AB76F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AIC</a:t>
            </a:r>
          </a:p>
          <a:p>
            <a:r>
              <a:rPr lang="en-US" dirty="0"/>
              <a:t>AICC</a:t>
            </a:r>
          </a:p>
          <a:p>
            <a:r>
              <a:rPr lang="en-US" dirty="0"/>
              <a:t>BIC</a:t>
            </a:r>
          </a:p>
        </p:txBody>
      </p:sp>
    </p:spTree>
    <p:extLst>
      <p:ext uri="{BB962C8B-B14F-4D97-AF65-F5344CB8AC3E}">
        <p14:creationId xmlns:p14="http://schemas.microsoft.com/office/powerpoint/2010/main" val="4234074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49D3-82FE-044A-A7AE-214CE5BB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are Burg and ML estimators preferred to Yule Walker Estimates?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D832-FB4B-1547-9478-674FFA172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14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B909-2829-C44E-885D-D9F839B4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difference between Burg and ML estimation?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EB041-DF99-C742-9D33-CD270DA26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6" y="2047950"/>
            <a:ext cx="2285005" cy="1928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3D9D2-737B-1743-A999-481249B5F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261" y="2047950"/>
            <a:ext cx="2285005" cy="1928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89258F-C391-2245-B794-0DC0ECAA6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270" y="2047950"/>
            <a:ext cx="2184729" cy="1843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9563FB-F6B5-8B43-883A-38EED30B9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542" y="2047950"/>
            <a:ext cx="2184728" cy="1843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EC7960-5F29-7249-964A-D29401DE17D9}"/>
              </a:ext>
            </a:extLst>
          </p:cNvPr>
          <p:cNvSpPr txBox="1"/>
          <p:nvPr/>
        </p:nvSpPr>
        <p:spPr>
          <a:xfrm>
            <a:off x="3237613" y="4826675"/>
            <a:ext cx="26687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Airline Model</a:t>
            </a:r>
          </a:p>
          <a:p>
            <a:pPr marL="342900" indent="-342900">
              <a:buAutoNum type="alphaUcPeriod"/>
            </a:pPr>
            <a:r>
              <a:rPr lang="el-GR" dirty="0"/>
              <a:t>φ(Β)</a:t>
            </a:r>
            <a:r>
              <a:rPr lang="en-US" dirty="0"/>
              <a:t>(1-B)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  <a:endParaRPr lang="el-GR" dirty="0"/>
          </a:p>
          <a:p>
            <a:pPr marL="342900" indent="-342900">
              <a:buAutoNum type="alphaUcPeriod"/>
            </a:pPr>
            <a:r>
              <a:rPr lang="el-GR" dirty="0"/>
              <a:t>Α</a:t>
            </a:r>
            <a:r>
              <a:rPr lang="en-US" dirty="0"/>
              <a:t>R</a:t>
            </a:r>
            <a:r>
              <a:rPr lang="el-GR" dirty="0"/>
              <a:t>(2) </a:t>
            </a:r>
            <a:r>
              <a:rPr lang="en-US" dirty="0"/>
              <a:t>Complex Roots</a:t>
            </a:r>
          </a:p>
          <a:p>
            <a:pPr marL="342900" indent="-342900">
              <a:buAutoNum type="alphaUcPeriod"/>
            </a:pPr>
            <a:r>
              <a:rPr lang="en-US" dirty="0"/>
              <a:t>AR(2) Real Roots</a:t>
            </a:r>
          </a:p>
          <a:p>
            <a:pPr marL="342900" indent="-342900">
              <a:buFontTx/>
              <a:buAutoNum type="alphaUcPeriod"/>
            </a:pPr>
            <a:r>
              <a:rPr lang="el-GR" dirty="0"/>
              <a:t>φ(Β)</a:t>
            </a:r>
            <a:r>
              <a:rPr lang="en-US" dirty="0"/>
              <a:t>(1-B</a:t>
            </a:r>
            <a:r>
              <a:rPr lang="en-US" baseline="30000" dirty="0"/>
              <a:t>s</a:t>
            </a:r>
            <a:r>
              <a:rPr lang="en-US" dirty="0"/>
              <a:t>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</a:p>
          <a:p>
            <a:pPr marL="342900" indent="-342900">
              <a:buAutoNum type="alphaUcPeriod"/>
            </a:pPr>
            <a:endParaRPr lang="en-US" dirty="0"/>
          </a:p>
          <a:p>
            <a:pPr marL="342900" indent="-342900">
              <a:buAutoNum type="alphaUcPeriod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BA287-6CD3-A841-861C-077737BC221C}"/>
              </a:ext>
            </a:extLst>
          </p:cNvPr>
          <p:cNvSpPr txBox="1"/>
          <p:nvPr/>
        </p:nvSpPr>
        <p:spPr>
          <a:xfrm>
            <a:off x="1063256" y="4149173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1E557-FEDE-6F46-9D03-E56F08D9D9C9}"/>
              </a:ext>
            </a:extLst>
          </p:cNvPr>
          <p:cNvSpPr txBox="1"/>
          <p:nvPr/>
        </p:nvSpPr>
        <p:spPr>
          <a:xfrm>
            <a:off x="323761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402B3-0958-2345-BAF9-FE145B38A038}"/>
              </a:ext>
            </a:extLst>
          </p:cNvPr>
          <p:cNvSpPr txBox="1"/>
          <p:nvPr/>
        </p:nvSpPr>
        <p:spPr>
          <a:xfrm>
            <a:off x="5745126" y="4149173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A2828-4048-6C46-8904-FA82D880A5B7}"/>
              </a:ext>
            </a:extLst>
          </p:cNvPr>
          <p:cNvSpPr txBox="1"/>
          <p:nvPr/>
        </p:nvSpPr>
        <p:spPr>
          <a:xfrm>
            <a:off x="791948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</p:spTree>
    <p:extLst>
      <p:ext uri="{BB962C8B-B14F-4D97-AF65-F5344CB8AC3E}">
        <p14:creationId xmlns:p14="http://schemas.microsoft.com/office/powerpoint/2010/main" val="113376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0F25E-A159-8842-B388-77FA2FC94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is/are a difference between MLR with Correlated Error Models and VAR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2DD5E-B22E-2D44-9C6F-8638AC0D2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54101"/>
            <a:ext cx="7886700" cy="3922861"/>
          </a:xfrm>
        </p:spPr>
        <p:txBody>
          <a:bodyPr>
            <a:normAutofit fontScale="92500"/>
          </a:bodyPr>
          <a:lstStyle/>
          <a:p>
            <a:r>
              <a:rPr lang="en-US" dirty="0"/>
              <a:t>A. VAR models have a multivariate response whereas MLR models with Correlated Error models have a univariate response.  </a:t>
            </a:r>
          </a:p>
          <a:p>
            <a:r>
              <a:rPr lang="en-US" dirty="0"/>
              <a:t>B. MLR models with correlated error models allow for exogenous variables to be used as predictor variables whereas VAR models include those in the response.</a:t>
            </a:r>
          </a:p>
          <a:p>
            <a:r>
              <a:rPr lang="en-US" dirty="0"/>
              <a:t>C. MLR models with correlated errors allow for the inclusion of seasonal dummy variables whereas VAR models model seasonality only through correlation.  </a:t>
            </a:r>
          </a:p>
        </p:txBody>
      </p:sp>
    </p:spTree>
    <p:extLst>
      <p:ext uri="{BB962C8B-B14F-4D97-AF65-F5344CB8AC3E}">
        <p14:creationId xmlns:p14="http://schemas.microsoft.com/office/powerpoint/2010/main" val="4117400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2FEF-3F4C-7B42-B54B-96B76CA9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or False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A6FCF-C1AD-9046-AB2F-A84DC5106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stationary and invertible ARMA models can be written as an infinite order AR process.  </a:t>
            </a:r>
          </a:p>
          <a:p>
            <a:endParaRPr lang="en-US" dirty="0"/>
          </a:p>
          <a:p>
            <a:r>
              <a:rPr lang="en-US" dirty="0"/>
              <a:t>A model that is invertible must also be stationary.  </a:t>
            </a:r>
          </a:p>
          <a:p>
            <a:endParaRPr lang="en-US" dirty="0"/>
          </a:p>
          <a:p>
            <a:r>
              <a:rPr lang="en-US" dirty="0"/>
              <a:t>There are many invertible models that have the same </a:t>
            </a:r>
            <a:r>
              <a:rPr lang="en-US" dirty="0" err="1"/>
              <a:t>acf</a:t>
            </a:r>
            <a:r>
              <a:rPr lang="en-US" dirty="0"/>
              <a:t> (correlation structure).  </a:t>
            </a:r>
          </a:p>
          <a:p>
            <a:endParaRPr lang="en-US" dirty="0"/>
          </a:p>
          <a:p>
            <a:r>
              <a:rPr lang="en-US" dirty="0"/>
              <a:t>Imposing invertibility ensures that present events are associated with the past in a sensible manner.  </a:t>
            </a:r>
          </a:p>
        </p:txBody>
      </p:sp>
    </p:spTree>
    <p:extLst>
      <p:ext uri="{BB962C8B-B14F-4D97-AF65-F5344CB8AC3E}">
        <p14:creationId xmlns:p14="http://schemas.microsoft.com/office/powerpoint/2010/main" val="20602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0113-F406-924F-8DEA-3CFBDCD9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8E8A-2242-5B46-840C-4B6F4C31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Class:</a:t>
            </a:r>
          </a:p>
          <a:p>
            <a:pPr lvl="1"/>
            <a:r>
              <a:rPr lang="en-US" dirty="0"/>
              <a:t>Matching</a:t>
            </a:r>
          </a:p>
          <a:p>
            <a:pPr lvl="1"/>
            <a:r>
              <a:rPr lang="en-US" dirty="0"/>
              <a:t>Multiple Choice</a:t>
            </a:r>
          </a:p>
          <a:p>
            <a:pPr lvl="1"/>
            <a:r>
              <a:rPr lang="en-US" dirty="0"/>
              <a:t>Free Response</a:t>
            </a:r>
          </a:p>
          <a:p>
            <a:pPr lvl="1"/>
            <a:r>
              <a:rPr lang="en-US" dirty="0"/>
              <a:t>Calculation </a:t>
            </a:r>
          </a:p>
          <a:p>
            <a:pPr lvl="1"/>
            <a:endParaRPr lang="en-US" dirty="0"/>
          </a:p>
          <a:p>
            <a:r>
              <a:rPr lang="en-US" dirty="0"/>
              <a:t>Take Home</a:t>
            </a:r>
          </a:p>
          <a:p>
            <a:pPr lvl="1"/>
            <a:r>
              <a:rPr lang="en-US" dirty="0"/>
              <a:t>You will be given a dataset to analyze. </a:t>
            </a:r>
          </a:p>
          <a:p>
            <a:pPr lvl="1"/>
            <a:r>
              <a:rPr lang="en-US" dirty="0"/>
              <a:t>There may be a more complex calculation as well.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659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Definition of Stationarity (All 3 Conditions)</a:t>
            </a:r>
          </a:p>
          <a:p>
            <a:r>
              <a:rPr lang="en-US" dirty="0"/>
              <a:t>Definition of Covariance / Correlation (Unit 1)</a:t>
            </a:r>
          </a:p>
          <a:p>
            <a:r>
              <a:rPr lang="en-US" dirty="0"/>
              <a:t>Spectral Density</a:t>
            </a:r>
          </a:p>
          <a:p>
            <a:r>
              <a:rPr lang="en-US" dirty="0"/>
              <a:t>Frequency / Period</a:t>
            </a:r>
          </a:p>
          <a:p>
            <a:r>
              <a:rPr lang="en-US" dirty="0"/>
              <a:t>Nyquist Frequency</a:t>
            </a:r>
          </a:p>
          <a:p>
            <a:r>
              <a:rPr lang="en-US" dirty="0"/>
              <a:t>Moving Average Filters</a:t>
            </a:r>
          </a:p>
          <a:p>
            <a:r>
              <a:rPr lang="en-US" dirty="0"/>
              <a:t>Difference Filters</a:t>
            </a:r>
          </a:p>
          <a:p>
            <a:r>
              <a:rPr lang="en-US" dirty="0"/>
              <a:t>High / Low Pass Filters</a:t>
            </a:r>
          </a:p>
          <a:p>
            <a:r>
              <a:rPr lang="en-US" dirty="0"/>
              <a:t>Butterworth Filters</a:t>
            </a:r>
          </a:p>
          <a:p>
            <a:r>
              <a:rPr lang="en-US" dirty="0"/>
              <a:t>AR(1), AR(2), AR(p) models </a:t>
            </a:r>
          </a:p>
          <a:p>
            <a:pPr lvl="1"/>
            <a:r>
              <a:rPr lang="en-US" dirty="0"/>
              <a:t>ACF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/>
              <a:t>Realizations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59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0113-F406-924F-8DEA-3CFBDCD9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Study for the Final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8E8A-2242-5B46-840C-4B6F4C31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 the HWs (1 -11)</a:t>
            </a:r>
          </a:p>
          <a:p>
            <a:r>
              <a:rPr lang="en-US" dirty="0"/>
              <a:t>Review Midterm</a:t>
            </a:r>
          </a:p>
          <a:p>
            <a:r>
              <a:rPr lang="en-US" dirty="0"/>
              <a:t>Study Cardiac Mortality Code and Business Sales Code from Unit 12.  </a:t>
            </a:r>
          </a:p>
          <a:p>
            <a:r>
              <a:rPr lang="en-US" dirty="0"/>
              <a:t>Study </a:t>
            </a:r>
            <a:r>
              <a:rPr lang="en-US" dirty="0" err="1"/>
              <a:t>Asynch</a:t>
            </a:r>
            <a:r>
              <a:rPr lang="en-US" dirty="0"/>
              <a:t> Videos for Unit 12 as well. </a:t>
            </a:r>
          </a:p>
          <a:p>
            <a:r>
              <a:rPr lang="en-US" dirty="0"/>
              <a:t>Study Unit 13 </a:t>
            </a:r>
            <a:r>
              <a:rPr lang="en-US" dirty="0" err="1"/>
              <a:t>Asynch</a:t>
            </a:r>
            <a:r>
              <a:rPr lang="en-US" dirty="0"/>
              <a:t> Videos</a:t>
            </a:r>
          </a:p>
          <a:p>
            <a:r>
              <a:rPr lang="en-US" dirty="0"/>
              <a:t>Study Unit 13 Live Session Code / Ideas / For Live Session Work</a:t>
            </a:r>
          </a:p>
          <a:p>
            <a:r>
              <a:rPr lang="en-US" dirty="0"/>
              <a:t>Make sure you know the concepts in this review.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475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Moving Average Models (ACF, Spec Den, GLP)</a:t>
            </a:r>
          </a:p>
          <a:p>
            <a:r>
              <a:rPr lang="en-US" dirty="0"/>
              <a:t>Invertibility </a:t>
            </a:r>
          </a:p>
          <a:p>
            <a:r>
              <a:rPr lang="en-US" dirty="0"/>
              <a:t>ARMA(</a:t>
            </a:r>
            <a:r>
              <a:rPr lang="en-US" dirty="0" err="1"/>
              <a:t>p,q</a:t>
            </a:r>
            <a:r>
              <a:rPr lang="en-US" dirty="0"/>
              <a:t>) models</a:t>
            </a:r>
          </a:p>
          <a:p>
            <a:pPr lvl="1"/>
            <a:r>
              <a:rPr lang="en-US" dirty="0"/>
              <a:t>ACF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/>
              <a:t>GLP</a:t>
            </a:r>
          </a:p>
          <a:p>
            <a:r>
              <a:rPr lang="en-US" dirty="0"/>
              <a:t>GLP form / Psi Weights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603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ARIMA Models</a:t>
            </a:r>
          </a:p>
          <a:p>
            <a:pPr lvl="1"/>
            <a:r>
              <a:rPr lang="en-US" dirty="0"/>
              <a:t>(1-B)</a:t>
            </a:r>
            <a:r>
              <a:rPr lang="en-US" baseline="30000" dirty="0"/>
              <a:t>d</a:t>
            </a:r>
          </a:p>
          <a:p>
            <a:pPr lvl="1"/>
            <a:r>
              <a:rPr lang="en-US" dirty="0"/>
              <a:t>Seasonal (1 – </a:t>
            </a: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Airline Models</a:t>
            </a:r>
          </a:p>
          <a:p>
            <a:pPr lvl="1"/>
            <a:r>
              <a:rPr lang="en-US" dirty="0"/>
              <a:t>ACFs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 err="1"/>
              <a:t>artrans.wge</a:t>
            </a:r>
            <a:endParaRPr lang="en-US" dirty="0"/>
          </a:p>
          <a:p>
            <a:pPr lvl="1"/>
            <a:r>
              <a:rPr lang="en-US" dirty="0" err="1"/>
              <a:t>factor.tables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Forecasting</a:t>
            </a:r>
          </a:p>
          <a:p>
            <a:pPr lvl="1"/>
            <a:r>
              <a:rPr lang="en-US" dirty="0"/>
              <a:t>Behavior with AR(p) / ARMA(</a:t>
            </a:r>
            <a:r>
              <a:rPr lang="en-US" dirty="0" err="1"/>
              <a:t>p,q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Behavior with (1-B) models</a:t>
            </a:r>
          </a:p>
          <a:p>
            <a:pPr lvl="1"/>
            <a:r>
              <a:rPr lang="en-US" dirty="0"/>
              <a:t>Behavior with seasonal models</a:t>
            </a:r>
          </a:p>
          <a:p>
            <a:pPr lvl="1"/>
            <a:r>
              <a:rPr lang="en-US" dirty="0"/>
              <a:t>Behavior with airline models: (1-B)(1-B</a:t>
            </a:r>
            <a:r>
              <a:rPr lang="en-US" baseline="30000" dirty="0"/>
              <a:t>12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calculating forecasts “by hand”</a:t>
            </a:r>
          </a:p>
          <a:p>
            <a:pPr lvl="1"/>
            <a:r>
              <a:rPr lang="en-US" dirty="0"/>
              <a:t>ASE</a:t>
            </a:r>
          </a:p>
          <a:p>
            <a:pPr lvl="1"/>
            <a:r>
              <a:rPr lang="en-US" dirty="0"/>
              <a:t>Probability Limits  (Psi weights)</a:t>
            </a:r>
          </a:p>
          <a:p>
            <a:pPr lvl="1"/>
            <a:r>
              <a:rPr lang="en-US" dirty="0"/>
              <a:t>Signal Plus Noise</a:t>
            </a:r>
          </a:p>
          <a:p>
            <a:pPr lvl="2"/>
            <a:r>
              <a:rPr lang="en-US" dirty="0"/>
              <a:t>linear trend</a:t>
            </a:r>
          </a:p>
          <a:p>
            <a:pPr lvl="2"/>
            <a:r>
              <a:rPr lang="en-US" dirty="0"/>
              <a:t>sin/cos cyclic behavior / trend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58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r>
              <a:rPr lang="en-US" dirty="0"/>
              <a:t>Estimation </a:t>
            </a:r>
          </a:p>
          <a:p>
            <a:pPr lvl="1"/>
            <a:r>
              <a:rPr lang="en-US" dirty="0"/>
              <a:t>Burg</a:t>
            </a:r>
          </a:p>
          <a:p>
            <a:pPr lvl="1"/>
            <a:r>
              <a:rPr lang="en-US" dirty="0"/>
              <a:t>Yule-Walker</a:t>
            </a:r>
          </a:p>
          <a:p>
            <a:pPr lvl="1"/>
            <a:r>
              <a:rPr lang="en-US" dirty="0"/>
              <a:t>ML</a:t>
            </a:r>
          </a:p>
          <a:p>
            <a:pPr lvl="1"/>
            <a:r>
              <a:rPr lang="en-US" dirty="0"/>
              <a:t>Properties of Each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Model Identification </a:t>
            </a:r>
          </a:p>
          <a:p>
            <a:pPr lvl="2"/>
            <a:r>
              <a:rPr lang="en-US" dirty="0"/>
              <a:t>AIC / BIC / AICC</a:t>
            </a:r>
          </a:p>
          <a:p>
            <a:pPr lvl="2"/>
            <a:r>
              <a:rPr lang="en-US" dirty="0"/>
              <a:t>Box-Jenkins PACF (pros and cons)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190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Model Building</a:t>
            </a:r>
          </a:p>
          <a:p>
            <a:pPr lvl="2"/>
            <a:r>
              <a:rPr lang="en-US" dirty="0" err="1"/>
              <a:t>Ljung</a:t>
            </a:r>
            <a:r>
              <a:rPr lang="en-US" dirty="0"/>
              <a:t> Box Test (Testing of ”white” residuals</a:t>
            </a:r>
          </a:p>
          <a:p>
            <a:pPr lvl="2"/>
            <a:r>
              <a:rPr lang="en-US" dirty="0"/>
              <a:t>comparing ACF</a:t>
            </a:r>
          </a:p>
          <a:p>
            <a:pPr lvl="2"/>
            <a:r>
              <a:rPr lang="en-US" dirty="0"/>
              <a:t>comparing Spectral Density</a:t>
            </a:r>
          </a:p>
          <a:p>
            <a:pPr lvl="2"/>
            <a:r>
              <a:rPr lang="en-US" dirty="0"/>
              <a:t>comparing realizations</a:t>
            </a:r>
          </a:p>
          <a:p>
            <a:pPr lvl="2"/>
            <a:r>
              <a:rPr lang="en-US" dirty="0"/>
              <a:t>ASE</a:t>
            </a:r>
          </a:p>
          <a:p>
            <a:pPr lvl="2"/>
            <a:r>
              <a:rPr lang="en-US" dirty="0"/>
              <a:t>comparing forecasts</a:t>
            </a:r>
          </a:p>
          <a:p>
            <a:pPr lvl="2"/>
            <a:r>
              <a:rPr lang="en-US" dirty="0"/>
              <a:t>comparing factor tables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19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Exogenous Variables </a:t>
            </a:r>
          </a:p>
          <a:p>
            <a:pPr lvl="2"/>
            <a:r>
              <a:rPr lang="en-US" dirty="0"/>
              <a:t>MLR with Correlated Errors</a:t>
            </a:r>
          </a:p>
          <a:p>
            <a:pPr lvl="3"/>
            <a:r>
              <a:rPr lang="en-US" dirty="0"/>
              <a:t>multiple explanatory variables</a:t>
            </a:r>
          </a:p>
          <a:p>
            <a:pPr lvl="3"/>
            <a:r>
              <a:rPr lang="en-US" dirty="0"/>
              <a:t>fit these models</a:t>
            </a:r>
          </a:p>
          <a:p>
            <a:pPr lvl="3"/>
            <a:r>
              <a:rPr lang="en-US" dirty="0"/>
              <a:t>forecast with these models</a:t>
            </a:r>
          </a:p>
          <a:p>
            <a:pPr lvl="3"/>
            <a:r>
              <a:rPr lang="en-US" dirty="0"/>
              <a:t>ASE</a:t>
            </a:r>
          </a:p>
          <a:p>
            <a:pPr lvl="2"/>
            <a:r>
              <a:rPr lang="en-US" dirty="0"/>
              <a:t>VAR models</a:t>
            </a:r>
          </a:p>
          <a:p>
            <a:pPr lvl="3"/>
            <a:r>
              <a:rPr lang="en-US" dirty="0"/>
              <a:t>multivariate response</a:t>
            </a:r>
          </a:p>
          <a:p>
            <a:pPr lvl="3"/>
            <a:r>
              <a:rPr lang="en-US" dirty="0"/>
              <a:t>ability to have </a:t>
            </a:r>
            <a:r>
              <a:rPr lang="en-US" dirty="0" err="1"/>
              <a:t>xreg</a:t>
            </a:r>
            <a:r>
              <a:rPr lang="en-US" dirty="0"/>
              <a:t> as well</a:t>
            </a:r>
          </a:p>
          <a:p>
            <a:pPr lvl="3"/>
            <a:r>
              <a:rPr lang="en-US" dirty="0"/>
              <a:t>fit these models</a:t>
            </a:r>
          </a:p>
          <a:p>
            <a:pPr lvl="3"/>
            <a:r>
              <a:rPr lang="en-US" dirty="0"/>
              <a:t>forecast with these models </a:t>
            </a:r>
          </a:p>
          <a:p>
            <a:pPr lvl="3"/>
            <a:r>
              <a:rPr lang="en-US" dirty="0"/>
              <a:t>ASE</a:t>
            </a:r>
          </a:p>
          <a:p>
            <a:pPr lvl="3"/>
            <a:r>
              <a:rPr lang="en-US" dirty="0"/>
              <a:t>CCF</a:t>
            </a:r>
          </a:p>
          <a:p>
            <a:pPr lvl="3"/>
            <a:r>
              <a:rPr lang="en-US" dirty="0"/>
              <a:t>Lagged variables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325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Neural Network Models (MLP)</a:t>
            </a:r>
          </a:p>
          <a:p>
            <a:pPr lvl="2"/>
            <a:r>
              <a:rPr lang="en-US" dirty="0"/>
              <a:t>“Fit”</a:t>
            </a:r>
          </a:p>
          <a:p>
            <a:pPr lvl="2"/>
            <a:r>
              <a:rPr lang="en-US" dirty="0"/>
              <a:t>forecast </a:t>
            </a:r>
          </a:p>
          <a:p>
            <a:pPr lvl="2"/>
            <a:r>
              <a:rPr lang="en-US" dirty="0"/>
              <a:t>ASE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Ensemble 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89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D778-02DE-B745-980F-F133BAD3F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3999" cy="1325563"/>
          </a:xfrm>
        </p:spPr>
        <p:txBody>
          <a:bodyPr/>
          <a:lstStyle/>
          <a:p>
            <a:r>
              <a:rPr lang="en-US" dirty="0"/>
              <a:t>Identify the data Generated from </a:t>
            </a:r>
            <a:br>
              <a:rPr lang="en-US" dirty="0"/>
            </a:br>
            <a:r>
              <a:rPr lang="en-US" dirty="0"/>
              <a:t>Non-Stationary Processes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ABE9C-C59A-864C-ABF3-DA98AF2EC595}"/>
              </a:ext>
            </a:extLst>
          </p:cNvPr>
          <p:cNvSpPr txBox="1"/>
          <p:nvPr/>
        </p:nvSpPr>
        <p:spPr>
          <a:xfrm>
            <a:off x="327546" y="1924334"/>
            <a:ext cx="80931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 err="1"/>
              <a:t>gen.arma.wge</a:t>
            </a:r>
            <a:r>
              <a:rPr lang="en-US" dirty="0"/>
              <a:t>(1000,phi = .95)</a:t>
            </a:r>
          </a:p>
          <a:p>
            <a:pPr marL="342900" indent="-342900">
              <a:buAutoNum type="alphaUcPeriod"/>
            </a:pPr>
            <a:r>
              <a:rPr lang="en-US" dirty="0" err="1"/>
              <a:t>gen.arma.wge</a:t>
            </a:r>
            <a:r>
              <a:rPr lang="en-US" dirty="0"/>
              <a:t>(1000,phi = -.34)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.99)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.5,d = 1, s = 12)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(1000,phi = .9, theta = .2)</a:t>
            </a:r>
          </a:p>
          <a:p>
            <a:pPr marL="342900" indent="-342900">
              <a:buAutoNum type="alphaUcPeriod"/>
            </a:pPr>
            <a:r>
              <a:rPr lang="en-US" dirty="0" err="1"/>
              <a:t>gen.aruma.wge</a:t>
            </a:r>
            <a:r>
              <a:rPr lang="en-US" dirty="0"/>
              <a:t>(1000,d = 1)</a:t>
            </a:r>
          </a:p>
          <a:p>
            <a:pPr marL="342900" indent="-342900">
              <a:buAutoNum type="alphaUcPeriod"/>
            </a:pPr>
            <a:r>
              <a:rPr lang="en-US" dirty="0" err="1"/>
              <a:t>gen.sigplusnoise</a:t>
            </a:r>
            <a:r>
              <a:rPr lang="en-US" dirty="0"/>
              <a:t>(1000, </a:t>
            </a:r>
            <a:r>
              <a:rPr lang="en-US" dirty="0" err="1"/>
              <a:t>coef</a:t>
            </a:r>
            <a:r>
              <a:rPr lang="en-US" dirty="0"/>
              <a:t> = .4, </a:t>
            </a:r>
            <a:r>
              <a:rPr lang="en-US" dirty="0" err="1"/>
              <a:t>freq</a:t>
            </a:r>
            <a:r>
              <a:rPr lang="en-US" dirty="0"/>
              <a:t> = .2, psi = .3)</a:t>
            </a:r>
          </a:p>
          <a:p>
            <a:pPr marL="342900" indent="-342900">
              <a:buFontTx/>
              <a:buAutoNum type="alphaUcPeriod"/>
            </a:pPr>
            <a:r>
              <a:rPr lang="en-US" dirty="0" err="1"/>
              <a:t>gen.sigplusnoise</a:t>
            </a:r>
            <a:r>
              <a:rPr lang="en-US" dirty="0"/>
              <a:t>(1000, b0 = 3, b1 = 8, </a:t>
            </a:r>
            <a:r>
              <a:rPr lang="en-US" dirty="0" err="1"/>
              <a:t>coef</a:t>
            </a:r>
            <a:r>
              <a:rPr lang="en-US" dirty="0"/>
              <a:t> = .4, </a:t>
            </a:r>
            <a:r>
              <a:rPr lang="en-US" dirty="0" err="1"/>
              <a:t>freq</a:t>
            </a:r>
            <a:r>
              <a:rPr lang="en-US" dirty="0"/>
              <a:t> = .2, psi = rand(1,0,1))</a:t>
            </a:r>
          </a:p>
          <a:p>
            <a:pPr marL="342900" indent="-342900">
              <a:buFontTx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379491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583</TotalTime>
  <Words>796</Words>
  <Application>Microsoft Office PowerPoint</Application>
  <PresentationFormat>On-screen Show (4:3)</PresentationFormat>
  <Paragraphs>147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2U</vt:lpstr>
      <vt:lpstr>UNIT 14: Review</vt:lpstr>
      <vt:lpstr>Things to Know  (Not Comprehensive)</vt:lpstr>
      <vt:lpstr>Things to Know  (Not Comprehensive)</vt:lpstr>
      <vt:lpstr>Things to Know  (Not Comprehensive)</vt:lpstr>
      <vt:lpstr>Things to Know  (Not Comprehensive)</vt:lpstr>
      <vt:lpstr>Things to Know  (Not Comprehensive)</vt:lpstr>
      <vt:lpstr>Things to Know  (Not Comprehensive)</vt:lpstr>
      <vt:lpstr>Things to Know  (Not Comprehensive)</vt:lpstr>
      <vt:lpstr>Identify the data Generated from  Non-Stationary Processes</vt:lpstr>
      <vt:lpstr>Match the ACF to the Spectral Density</vt:lpstr>
      <vt:lpstr>END BreakOut 1</vt:lpstr>
      <vt:lpstr>Match the Realization to the ACF or Spectral Density</vt:lpstr>
      <vt:lpstr>Which Set of 4 Realization Provides the Most Evidence that the data came from a stationary process?</vt:lpstr>
      <vt:lpstr>Which Criterion Favors Small Models (Models With Less Parameters)</vt:lpstr>
      <vt:lpstr>Why are Burg and ML estimators preferred to Yule Walker Estimates?</vt:lpstr>
      <vt:lpstr>What is a difference between Burg and ML estimation? </vt:lpstr>
      <vt:lpstr>Which is/are a difference between MLR with Correlated Error Models and VAR models?</vt:lpstr>
      <vt:lpstr>True or False</vt:lpstr>
      <vt:lpstr>Final Exam</vt:lpstr>
      <vt:lpstr>How To Study for the Final Exam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14: Review</dc:title>
  <dc:creator>Microsoft Office User</dc:creator>
  <cp:lastModifiedBy>Windows User</cp:lastModifiedBy>
  <cp:revision>21</cp:revision>
  <dcterms:created xsi:type="dcterms:W3CDTF">2019-08-06T14:19:49Z</dcterms:created>
  <dcterms:modified xsi:type="dcterms:W3CDTF">2020-04-08T02:46:42Z</dcterms:modified>
</cp:coreProperties>
</file>